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60" r:id="rId5"/>
    <p:sldId id="259" r:id="rId6"/>
    <p:sldId id="264" r:id="rId7"/>
    <p:sldId id="261" r:id="rId8"/>
    <p:sldId id="270" r:id="rId9"/>
    <p:sldId id="271" r:id="rId10"/>
    <p:sldId id="262" r:id="rId11"/>
    <p:sldId id="269" r:id="rId12"/>
    <p:sldId id="263" r:id="rId13"/>
    <p:sldId id="266" r:id="rId14"/>
    <p:sldId id="267" r:id="rId15"/>
    <p:sldId id="268" r:id="rId16"/>
    <p:sldId id="272" r:id="rId17"/>
    <p:sldId id="274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389" autoAdjust="0"/>
  </p:normalViewPr>
  <p:slideViewPr>
    <p:cSldViewPr snapToGrid="0">
      <p:cViewPr>
        <p:scale>
          <a:sx n="91" d="100"/>
          <a:sy n="91" d="100"/>
        </p:scale>
        <p:origin x="-1476" y="-4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5C5B-EB71-436F-9257-8A3D710F9882}" type="datetime1">
              <a:rPr lang="en-US" smtClean="0"/>
              <a:pPr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R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obust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L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P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ower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VLSI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C71D-2F0F-426D-BBB6-B5C79E75DC14}" type="datetime1">
              <a:rPr lang="en-US" smtClean="0"/>
              <a:pPr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89DE-F792-44E2-8BF7-BA1EA03BE7EE}" type="datetime1">
              <a:rPr lang="en-US" smtClean="0"/>
              <a:pPr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6FED-4002-4472-90F7-A712134272B7}" type="datetime1">
              <a:rPr lang="en-US" smtClean="0"/>
              <a:pPr/>
              <a:t>8/16/2012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316E-2F79-48B6-A3A8-4A13AB581E6D}" type="datetime1">
              <a:rPr lang="en-US" smtClean="0"/>
              <a:pPr/>
              <a:t>8/16/2012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1413-6D30-49C1-8A3F-6D80ED1B826D}" type="datetime1">
              <a:rPr lang="en-US" smtClean="0"/>
              <a:pPr/>
              <a:t>8/16/2012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D6F6-37A2-40B2-A7FC-BB7E058B58CB}" type="datetime1">
              <a:rPr lang="en-US" smtClean="0"/>
              <a:pPr/>
              <a:t>8/16/2012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6A04-3C6C-40AE-B080-DBC2B7CF34A6}" type="datetime1">
              <a:rPr lang="en-US" smtClean="0"/>
              <a:pPr/>
              <a:t>8/16/2012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C7D1-32E7-43A4-8FCA-4D41EA9CBCC6}" type="datetime1">
              <a:rPr lang="en-US" smtClean="0"/>
              <a:pPr/>
              <a:t>8/16/2012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1372A2-C8D1-4948-A25A-93A6AE5A8C0E}" type="datetime1">
              <a:rPr lang="en-US" smtClean="0"/>
              <a:pPr/>
              <a:t>8/16/2012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9435-B23B-497B-BA7C-10EACA234FB4}" type="datetime1">
              <a:rPr lang="en-US" smtClean="0"/>
              <a:pPr/>
              <a:t>8/16/2012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000"/>
            <a:lum/>
          </a:blip>
          <a:srcRect/>
          <a:stretch>
            <a:fillRect l="-9000" t="3000" r="-13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91F19F0-DCE1-4E3D-9B62-8ADF88CCFDBE}" type="datetime1">
              <a:rPr lang="en-US" smtClean="0"/>
              <a:pPr/>
              <a:t>8/16/2012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baseline="0">
          <a:ln w="12700"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Using Module Compiler to build FPGA Structures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Seyi</a:t>
            </a:r>
            <a:r>
              <a:rPr lang="en-US" dirty="0" smtClean="0"/>
              <a:t> </a:t>
            </a:r>
            <a:r>
              <a:rPr lang="en-US" dirty="0" err="1" smtClean="0"/>
              <a:t>Ayorinde</a:t>
            </a:r>
            <a:endParaRPr lang="en-US" dirty="0" smtClean="0"/>
          </a:p>
          <a:p>
            <a:r>
              <a:rPr lang="en-US" dirty="0" smtClean="0"/>
              <a:t>ECE 6505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Approach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Module Compiler – Relative Placement </a:t>
            </a:r>
          </a:p>
          <a:p>
            <a:pPr lvl="1"/>
            <a:r>
              <a:rPr lang="en-US" dirty="0" smtClean="0"/>
              <a:t>Places portions of the design in specific areas relative to each other</a:t>
            </a:r>
          </a:p>
          <a:p>
            <a:pPr lvl="1"/>
            <a:r>
              <a:rPr lang="en-US" dirty="0" smtClean="0"/>
              <a:t>Uses a grid of rows and columns</a:t>
            </a:r>
          </a:p>
          <a:p>
            <a:pPr lvl="1"/>
            <a:r>
              <a:rPr lang="en-US" dirty="0" smtClean="0"/>
              <a:t>(0,0) is bottom left corner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84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Acronyms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HC and VC – Horizontal and Vertical Channels</a:t>
            </a:r>
          </a:p>
          <a:p>
            <a:endParaRPr lang="en-US" dirty="0"/>
          </a:p>
          <a:p>
            <a:r>
              <a:rPr lang="en-US" dirty="0" smtClean="0"/>
              <a:t>SM – Switch Matrix</a:t>
            </a:r>
          </a:p>
          <a:p>
            <a:endParaRPr lang="en-US" dirty="0"/>
          </a:p>
          <a:p>
            <a:r>
              <a:rPr lang="en-US" dirty="0" smtClean="0"/>
              <a:t>CLB – Configurable Logic Block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972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Placement for FPGA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8916586"/>
              </p:ext>
            </p:extLst>
          </p:nvPr>
        </p:nvGraphicFramePr>
        <p:xfrm>
          <a:off x="1103586" y="1411014"/>
          <a:ext cx="7630512" cy="51500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3814"/>
                <a:gridCol w="953814"/>
                <a:gridCol w="953814"/>
                <a:gridCol w="953814"/>
                <a:gridCol w="953814"/>
                <a:gridCol w="953814"/>
                <a:gridCol w="953814"/>
                <a:gridCol w="953814"/>
              </a:tblGrid>
              <a:tr h="643759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(7,1)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</a:t>
                      </a:r>
                    </a:p>
                    <a:p>
                      <a:pPr algn="ctr"/>
                      <a:r>
                        <a:rPr lang="en-US" dirty="0" smtClean="0"/>
                        <a:t>(7,2)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(7,3)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</a:t>
                      </a:r>
                    </a:p>
                    <a:p>
                      <a:pPr algn="ctr"/>
                      <a:r>
                        <a:rPr lang="en-US" dirty="0" smtClean="0"/>
                        <a:t>(7,4)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(7,5)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</a:t>
                      </a:r>
                    </a:p>
                    <a:p>
                      <a:pPr algn="ctr"/>
                      <a:r>
                        <a:rPr lang="en-US" dirty="0" smtClean="0"/>
                        <a:t>(7,6)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(7,7)</a:t>
                      </a:r>
                      <a:endParaRPr lang="en-US" dirty="0"/>
                    </a:p>
                  </a:txBody>
                  <a:tcPr/>
                </a:tc>
              </a:tr>
              <a:tr h="6437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PAD</a:t>
                      </a:r>
                    </a:p>
                    <a:p>
                      <a:pPr algn="ctr"/>
                      <a:r>
                        <a:rPr lang="en-US" dirty="0" smtClean="0"/>
                        <a:t>(2,0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</a:t>
                      </a:r>
                    </a:p>
                    <a:p>
                      <a:pPr algn="ctr"/>
                      <a:r>
                        <a:rPr lang="en-US" dirty="0" smtClean="0"/>
                        <a:t>(6,1)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CLB</a:t>
                      </a:r>
                    </a:p>
                    <a:p>
                      <a:pPr algn="ctr"/>
                      <a:r>
                        <a:rPr lang="en-US" dirty="0" smtClean="0"/>
                        <a:t>(6,2)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</a:t>
                      </a:r>
                    </a:p>
                    <a:p>
                      <a:pPr algn="ctr"/>
                      <a:r>
                        <a:rPr lang="en-US" dirty="0" smtClean="0"/>
                        <a:t>(6,3)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CLB</a:t>
                      </a:r>
                    </a:p>
                    <a:p>
                      <a:pPr algn="ctr"/>
                      <a:r>
                        <a:rPr lang="en-US" dirty="0" smtClean="0"/>
                        <a:t>(6,4)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</a:t>
                      </a:r>
                    </a:p>
                    <a:p>
                      <a:pPr algn="ctr"/>
                      <a:r>
                        <a:rPr lang="en-US" dirty="0" smtClean="0"/>
                        <a:t>(6,5)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CLB</a:t>
                      </a:r>
                    </a:p>
                    <a:p>
                      <a:pPr algn="ctr"/>
                      <a:r>
                        <a:rPr lang="en-US" dirty="0" smtClean="0"/>
                        <a:t>(6,6)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</a:t>
                      </a:r>
                    </a:p>
                    <a:p>
                      <a:pPr algn="ctr"/>
                      <a:r>
                        <a:rPr lang="en-US" dirty="0" smtClean="0"/>
                        <a:t>(6,7)</a:t>
                      </a:r>
                    </a:p>
                  </a:txBody>
                  <a:tcPr/>
                </a:tc>
              </a:tr>
              <a:tr h="643759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(5,1)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</a:t>
                      </a:r>
                    </a:p>
                    <a:p>
                      <a:pPr algn="ctr"/>
                      <a:r>
                        <a:rPr lang="en-US" dirty="0" smtClean="0"/>
                        <a:t>(5,2)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(5,3)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</a:t>
                      </a:r>
                    </a:p>
                    <a:p>
                      <a:pPr algn="ctr"/>
                      <a:r>
                        <a:rPr lang="en-US" dirty="0" smtClean="0"/>
                        <a:t>(5,4)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(5,5)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</a:t>
                      </a:r>
                    </a:p>
                    <a:p>
                      <a:pPr algn="ctr"/>
                      <a:r>
                        <a:rPr lang="en-US" dirty="0" smtClean="0"/>
                        <a:t>(5,6)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(5,7)</a:t>
                      </a:r>
                      <a:endParaRPr lang="en-US" dirty="0"/>
                    </a:p>
                  </a:txBody>
                  <a:tcPr/>
                </a:tc>
              </a:tr>
              <a:tr h="6437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PAD</a:t>
                      </a:r>
                    </a:p>
                    <a:p>
                      <a:pPr algn="ctr"/>
                      <a:r>
                        <a:rPr lang="en-US" dirty="0" smtClean="0"/>
                        <a:t>(2,0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VC10</a:t>
                      </a:r>
                    </a:p>
                    <a:p>
                      <a:pPr algn="ctr"/>
                      <a:r>
                        <a:rPr lang="en-US" dirty="0" smtClean="0"/>
                        <a:t>(4,1)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CLB</a:t>
                      </a:r>
                    </a:p>
                    <a:p>
                      <a:pPr algn="ctr"/>
                      <a:r>
                        <a:rPr lang="en-US" dirty="0" smtClean="0"/>
                        <a:t>(4,2)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VC11</a:t>
                      </a:r>
                    </a:p>
                    <a:p>
                      <a:pPr algn="ctr"/>
                      <a:r>
                        <a:rPr lang="en-US" dirty="0" smtClean="0"/>
                        <a:t>(4,3)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CLB</a:t>
                      </a:r>
                    </a:p>
                    <a:p>
                      <a:pPr algn="ctr"/>
                      <a:r>
                        <a:rPr lang="en-US" dirty="0" smtClean="0"/>
                        <a:t>(4,4)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</a:t>
                      </a:r>
                    </a:p>
                    <a:p>
                      <a:pPr algn="ctr"/>
                      <a:r>
                        <a:rPr lang="en-US" dirty="0" smtClean="0"/>
                        <a:t>(4,5)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CLB</a:t>
                      </a:r>
                    </a:p>
                    <a:p>
                      <a:pPr algn="ctr"/>
                      <a:r>
                        <a:rPr lang="en-US" dirty="0" smtClean="0"/>
                        <a:t>(4,6)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</a:t>
                      </a:r>
                    </a:p>
                    <a:p>
                      <a:pPr algn="ctr"/>
                      <a:r>
                        <a:rPr lang="en-US" dirty="0" smtClean="0"/>
                        <a:t>(4,7)</a:t>
                      </a:r>
                    </a:p>
                  </a:txBody>
                  <a:tcPr/>
                </a:tc>
              </a:tr>
              <a:tr h="643759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SM10</a:t>
                      </a:r>
                    </a:p>
                    <a:p>
                      <a:pPr algn="ctr"/>
                      <a:r>
                        <a:rPr lang="en-US" dirty="0" smtClean="0"/>
                        <a:t>(3,1)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HC10</a:t>
                      </a:r>
                    </a:p>
                    <a:p>
                      <a:pPr algn="ctr"/>
                      <a:r>
                        <a:rPr lang="en-US" dirty="0" smtClean="0"/>
                        <a:t>(3,2)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SM11</a:t>
                      </a:r>
                    </a:p>
                    <a:p>
                      <a:pPr algn="ctr"/>
                      <a:r>
                        <a:rPr lang="en-US" dirty="0" smtClean="0"/>
                        <a:t>(3,3)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HC11</a:t>
                      </a:r>
                    </a:p>
                    <a:p>
                      <a:pPr algn="ctr"/>
                      <a:r>
                        <a:rPr lang="en-US" dirty="0" smtClean="0"/>
                        <a:t>(3,4)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(3,5)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</a:t>
                      </a:r>
                    </a:p>
                    <a:p>
                      <a:pPr algn="ctr"/>
                      <a:r>
                        <a:rPr lang="en-US" dirty="0" smtClean="0"/>
                        <a:t>(3,6)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(3,7)</a:t>
                      </a:r>
                      <a:endParaRPr lang="en-US" dirty="0"/>
                    </a:p>
                  </a:txBody>
                  <a:tcPr/>
                </a:tc>
              </a:tr>
              <a:tr h="6437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PAD</a:t>
                      </a:r>
                    </a:p>
                    <a:p>
                      <a:pPr algn="ctr"/>
                      <a:r>
                        <a:rPr lang="en-US" dirty="0" smtClean="0"/>
                        <a:t>(2,0)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VC00</a:t>
                      </a:r>
                    </a:p>
                    <a:p>
                      <a:pPr algn="ctr"/>
                      <a:r>
                        <a:rPr lang="en-US" dirty="0" smtClean="0"/>
                        <a:t>(2,1)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CLB</a:t>
                      </a:r>
                    </a:p>
                    <a:p>
                      <a:pPr algn="ctr"/>
                      <a:r>
                        <a:rPr lang="en-US" dirty="0" smtClean="0"/>
                        <a:t>(2,2)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VC01</a:t>
                      </a:r>
                    </a:p>
                    <a:p>
                      <a:pPr algn="ctr"/>
                      <a:r>
                        <a:rPr lang="en-US" dirty="0" smtClean="0"/>
                        <a:t>(2,3)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CLB</a:t>
                      </a:r>
                    </a:p>
                    <a:p>
                      <a:pPr algn="ctr"/>
                      <a:r>
                        <a:rPr lang="en-US" dirty="0" smtClean="0"/>
                        <a:t>(2,4)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</a:t>
                      </a:r>
                    </a:p>
                    <a:p>
                      <a:pPr algn="ctr"/>
                      <a:r>
                        <a:rPr lang="en-US" dirty="0" smtClean="0"/>
                        <a:t>(2,5)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CLB</a:t>
                      </a:r>
                    </a:p>
                    <a:p>
                      <a:pPr algn="ctr"/>
                      <a:r>
                        <a:rPr lang="en-US" dirty="0" smtClean="0"/>
                        <a:t>(2,6)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</a:t>
                      </a:r>
                    </a:p>
                    <a:p>
                      <a:pPr algn="ctr"/>
                      <a:r>
                        <a:rPr lang="en-US" dirty="0" smtClean="0"/>
                        <a:t>(2,7)</a:t>
                      </a:r>
                    </a:p>
                  </a:txBody>
                  <a:tcPr/>
                </a:tc>
              </a:tr>
              <a:tr h="643759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SM00</a:t>
                      </a:r>
                    </a:p>
                    <a:p>
                      <a:pPr algn="ctr"/>
                      <a:r>
                        <a:rPr lang="en-US" dirty="0" smtClean="0"/>
                        <a:t>(1,1)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HC00</a:t>
                      </a:r>
                    </a:p>
                    <a:p>
                      <a:pPr algn="ctr"/>
                      <a:r>
                        <a:rPr lang="en-US" dirty="0" smtClean="0"/>
                        <a:t>(1,2)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SM01</a:t>
                      </a:r>
                    </a:p>
                    <a:p>
                      <a:pPr algn="ctr"/>
                      <a:r>
                        <a:rPr lang="en-US" dirty="0" smtClean="0"/>
                        <a:t>(1,3)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HC01</a:t>
                      </a:r>
                    </a:p>
                    <a:p>
                      <a:pPr algn="ctr"/>
                      <a:r>
                        <a:rPr lang="en-US" dirty="0" smtClean="0"/>
                        <a:t>(1,4)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(1,5)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</a:t>
                      </a:r>
                    </a:p>
                    <a:p>
                      <a:pPr algn="ctr"/>
                      <a:r>
                        <a:rPr lang="en-US" dirty="0" smtClean="0"/>
                        <a:t>(1,6)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(1,7)</a:t>
                      </a:r>
                      <a:endParaRPr lang="en-US" dirty="0"/>
                    </a:p>
                  </a:txBody>
                  <a:tcPr/>
                </a:tc>
              </a:tr>
              <a:tr h="6437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(0,0)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PAD</a:t>
                      </a:r>
                    </a:p>
                    <a:p>
                      <a:pPr algn="ctr"/>
                      <a:r>
                        <a:rPr lang="en-US" dirty="0" smtClean="0"/>
                        <a:t>(0,2)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PAD</a:t>
                      </a:r>
                    </a:p>
                    <a:p>
                      <a:pPr algn="ctr"/>
                      <a:r>
                        <a:rPr lang="en-US" dirty="0" smtClean="0"/>
                        <a:t>(0,4)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PAD</a:t>
                      </a:r>
                    </a:p>
                    <a:p>
                      <a:pPr algn="ctr"/>
                      <a:r>
                        <a:rPr lang="en-US" dirty="0" smtClean="0"/>
                        <a:t>(0,6)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6423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Placement for FPGA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5474501"/>
              </p:ext>
            </p:extLst>
          </p:nvPr>
        </p:nvGraphicFramePr>
        <p:xfrm>
          <a:off x="1103586" y="1411014"/>
          <a:ext cx="7630512" cy="51500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3814"/>
                <a:gridCol w="953814"/>
                <a:gridCol w="953814"/>
                <a:gridCol w="953814"/>
                <a:gridCol w="953814"/>
                <a:gridCol w="953814"/>
                <a:gridCol w="953814"/>
                <a:gridCol w="953814"/>
              </a:tblGrid>
              <a:tr h="643759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(7,1)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</a:t>
                      </a:r>
                    </a:p>
                    <a:p>
                      <a:pPr algn="ctr"/>
                      <a:r>
                        <a:rPr lang="en-US" dirty="0" smtClean="0"/>
                        <a:t>(7,2)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(7,3)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</a:t>
                      </a:r>
                    </a:p>
                    <a:p>
                      <a:pPr algn="ctr"/>
                      <a:r>
                        <a:rPr lang="en-US" dirty="0" smtClean="0"/>
                        <a:t>(7,4)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(7,5)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</a:t>
                      </a:r>
                    </a:p>
                    <a:p>
                      <a:pPr algn="ctr"/>
                      <a:r>
                        <a:rPr lang="en-US" dirty="0" smtClean="0"/>
                        <a:t>(7,6)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(7,7)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</a:tr>
              <a:tr h="6437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PAD</a:t>
                      </a:r>
                    </a:p>
                    <a:p>
                      <a:pPr algn="ctr"/>
                      <a:r>
                        <a:rPr lang="en-US" dirty="0" smtClean="0"/>
                        <a:t>(6,0)</a:t>
                      </a:r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</a:t>
                      </a:r>
                    </a:p>
                    <a:p>
                      <a:pPr algn="ctr"/>
                      <a:r>
                        <a:rPr lang="en-US" dirty="0" smtClean="0"/>
                        <a:t>(6,1)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CLB</a:t>
                      </a:r>
                    </a:p>
                    <a:p>
                      <a:pPr algn="ctr"/>
                      <a:r>
                        <a:rPr lang="en-US" dirty="0" smtClean="0"/>
                        <a:t>(6,2)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</a:t>
                      </a:r>
                    </a:p>
                    <a:p>
                      <a:pPr algn="ctr"/>
                      <a:r>
                        <a:rPr lang="en-US" dirty="0" smtClean="0"/>
                        <a:t>(6,3)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CLB</a:t>
                      </a:r>
                    </a:p>
                    <a:p>
                      <a:pPr algn="ctr"/>
                      <a:r>
                        <a:rPr lang="en-US" dirty="0" smtClean="0"/>
                        <a:t>(6,4)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</a:t>
                      </a:r>
                    </a:p>
                    <a:p>
                      <a:pPr algn="ctr"/>
                      <a:r>
                        <a:rPr lang="en-US" dirty="0" smtClean="0"/>
                        <a:t>(6,5)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CLB</a:t>
                      </a:r>
                    </a:p>
                    <a:p>
                      <a:pPr algn="ctr"/>
                      <a:r>
                        <a:rPr lang="en-US" dirty="0" smtClean="0"/>
                        <a:t>(6,6)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</a:t>
                      </a:r>
                    </a:p>
                    <a:p>
                      <a:pPr algn="ctr"/>
                      <a:r>
                        <a:rPr lang="en-US" dirty="0" smtClean="0"/>
                        <a:t>(6,7)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</a:tr>
              <a:tr h="643759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(5,1)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</a:t>
                      </a:r>
                    </a:p>
                    <a:p>
                      <a:pPr algn="ctr"/>
                      <a:r>
                        <a:rPr lang="en-US" dirty="0" smtClean="0"/>
                        <a:t>(5,2)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(5,3)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</a:t>
                      </a:r>
                    </a:p>
                    <a:p>
                      <a:pPr algn="ctr"/>
                      <a:r>
                        <a:rPr lang="en-US" dirty="0" smtClean="0"/>
                        <a:t>(5,4)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(5,5)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</a:t>
                      </a:r>
                    </a:p>
                    <a:p>
                      <a:pPr algn="ctr"/>
                      <a:r>
                        <a:rPr lang="en-US" dirty="0" smtClean="0"/>
                        <a:t>(5,6)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(5,7)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</a:tr>
              <a:tr h="6437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PAD</a:t>
                      </a:r>
                    </a:p>
                    <a:p>
                      <a:pPr algn="ctr"/>
                      <a:r>
                        <a:rPr lang="en-US" dirty="0" smtClean="0"/>
                        <a:t>(4,0)</a:t>
                      </a:r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</a:t>
                      </a:r>
                    </a:p>
                    <a:p>
                      <a:pPr algn="ctr"/>
                      <a:r>
                        <a:rPr lang="en-US" dirty="0" smtClean="0"/>
                        <a:t>(4,1)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CLB</a:t>
                      </a:r>
                    </a:p>
                    <a:p>
                      <a:pPr algn="ctr"/>
                      <a:r>
                        <a:rPr lang="en-US" dirty="0" smtClean="0"/>
                        <a:t>(4,2)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</a:t>
                      </a:r>
                    </a:p>
                    <a:p>
                      <a:pPr algn="ctr"/>
                      <a:r>
                        <a:rPr lang="en-US" dirty="0" smtClean="0"/>
                        <a:t>(4,3)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CLB</a:t>
                      </a:r>
                    </a:p>
                    <a:p>
                      <a:pPr algn="ctr"/>
                      <a:r>
                        <a:rPr lang="en-US" dirty="0" smtClean="0"/>
                        <a:t>(4,4)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</a:t>
                      </a:r>
                    </a:p>
                    <a:p>
                      <a:pPr algn="ctr"/>
                      <a:r>
                        <a:rPr lang="en-US" dirty="0" smtClean="0"/>
                        <a:t>(4,5)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CLB</a:t>
                      </a:r>
                    </a:p>
                    <a:p>
                      <a:pPr algn="ctr"/>
                      <a:r>
                        <a:rPr lang="en-US" dirty="0" smtClean="0"/>
                        <a:t>(4,6)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</a:t>
                      </a:r>
                    </a:p>
                    <a:p>
                      <a:pPr algn="ctr"/>
                      <a:r>
                        <a:rPr lang="en-US" dirty="0" smtClean="0"/>
                        <a:t>(4,7)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</a:tr>
              <a:tr h="643759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(3,1)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</a:t>
                      </a:r>
                    </a:p>
                    <a:p>
                      <a:pPr algn="ctr"/>
                      <a:r>
                        <a:rPr lang="en-US" dirty="0" smtClean="0"/>
                        <a:t>(3,2)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(3,3)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</a:t>
                      </a:r>
                    </a:p>
                    <a:p>
                      <a:pPr algn="ctr"/>
                      <a:r>
                        <a:rPr lang="en-US" dirty="0" smtClean="0"/>
                        <a:t>(3,4)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(3,5)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</a:t>
                      </a:r>
                    </a:p>
                    <a:p>
                      <a:pPr algn="ctr"/>
                      <a:r>
                        <a:rPr lang="en-US" dirty="0" smtClean="0"/>
                        <a:t>(3,6)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(3,7)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</a:tr>
              <a:tr h="6437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PAD</a:t>
                      </a:r>
                    </a:p>
                    <a:p>
                      <a:pPr algn="ctr"/>
                      <a:r>
                        <a:rPr lang="en-US" dirty="0" smtClean="0"/>
                        <a:t>(2,0)</a:t>
                      </a:r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</a:t>
                      </a:r>
                    </a:p>
                    <a:p>
                      <a:pPr algn="ctr"/>
                      <a:r>
                        <a:rPr lang="en-US" dirty="0" smtClean="0"/>
                        <a:t>(2,1)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CLB</a:t>
                      </a:r>
                    </a:p>
                    <a:p>
                      <a:pPr algn="ctr"/>
                      <a:r>
                        <a:rPr lang="en-US" dirty="0" smtClean="0"/>
                        <a:t>(2,2)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</a:t>
                      </a:r>
                    </a:p>
                    <a:p>
                      <a:pPr algn="ctr"/>
                      <a:r>
                        <a:rPr lang="en-US" dirty="0" smtClean="0"/>
                        <a:t>(2,3)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CLB</a:t>
                      </a:r>
                    </a:p>
                    <a:p>
                      <a:pPr algn="ctr"/>
                      <a:r>
                        <a:rPr lang="en-US" dirty="0" smtClean="0"/>
                        <a:t>(2,4)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</a:t>
                      </a:r>
                    </a:p>
                    <a:p>
                      <a:pPr algn="ctr"/>
                      <a:r>
                        <a:rPr lang="en-US" dirty="0" smtClean="0"/>
                        <a:t>(2,5)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CLB</a:t>
                      </a:r>
                    </a:p>
                    <a:p>
                      <a:pPr algn="ctr"/>
                      <a:r>
                        <a:rPr lang="en-US" dirty="0" smtClean="0"/>
                        <a:t>(2,6)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VC</a:t>
                      </a:r>
                    </a:p>
                    <a:p>
                      <a:pPr algn="ctr"/>
                      <a:r>
                        <a:rPr lang="en-US" dirty="0" smtClean="0"/>
                        <a:t>(2,7)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</a:tr>
              <a:tr h="643759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(1,1)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</a:t>
                      </a:r>
                    </a:p>
                    <a:p>
                      <a:pPr algn="ctr"/>
                      <a:r>
                        <a:rPr lang="en-US" dirty="0" smtClean="0"/>
                        <a:t>(1,2)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(1,3)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</a:t>
                      </a:r>
                    </a:p>
                    <a:p>
                      <a:pPr algn="ctr"/>
                      <a:r>
                        <a:rPr lang="en-US" dirty="0" smtClean="0"/>
                        <a:t>(1,4)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(1,5)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HC</a:t>
                      </a:r>
                    </a:p>
                    <a:p>
                      <a:pPr algn="ctr"/>
                      <a:r>
                        <a:rPr lang="en-US" dirty="0" smtClean="0"/>
                        <a:t>(1,6)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</a:t>
                      </a:r>
                    </a:p>
                    <a:p>
                      <a:pPr algn="ctr"/>
                      <a:r>
                        <a:rPr lang="en-US" dirty="0" smtClean="0"/>
                        <a:t>(1,7)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</a:tr>
              <a:tr h="6437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(0,0)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PAD</a:t>
                      </a:r>
                    </a:p>
                    <a:p>
                      <a:pPr algn="ctr"/>
                      <a:r>
                        <a:rPr lang="en-US" dirty="0" smtClean="0"/>
                        <a:t>(0,2)</a:t>
                      </a:r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PAD</a:t>
                      </a:r>
                    </a:p>
                    <a:p>
                      <a:pPr algn="ctr"/>
                      <a:r>
                        <a:rPr lang="en-US" dirty="0" smtClean="0"/>
                        <a:t>(0,4)</a:t>
                      </a:r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PAD</a:t>
                      </a:r>
                    </a:p>
                    <a:p>
                      <a:pPr algn="ctr"/>
                      <a:r>
                        <a:rPr lang="en-US" dirty="0" smtClean="0"/>
                        <a:t>(0,6)</a:t>
                      </a:r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0938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Code has been written to:</a:t>
            </a:r>
          </a:p>
          <a:p>
            <a:pPr lvl="1"/>
            <a:r>
              <a:rPr lang="en-US" dirty="0" smtClean="0"/>
              <a:t>Create and place CLBs</a:t>
            </a:r>
          </a:p>
          <a:p>
            <a:pPr lvl="1"/>
            <a:r>
              <a:rPr lang="en-US" dirty="0" smtClean="0"/>
              <a:t>Create and place HCs and VCs</a:t>
            </a:r>
          </a:p>
          <a:p>
            <a:pPr lvl="1"/>
            <a:r>
              <a:rPr lang="en-US" dirty="0" smtClean="0"/>
              <a:t>Create and place SMs while connecting to HCs and VCs</a:t>
            </a:r>
          </a:p>
          <a:p>
            <a:pPr lvl="1"/>
            <a:r>
              <a:rPr lang="en-US" dirty="0" smtClean="0"/>
              <a:t>Connect CLB Output to each channel</a:t>
            </a:r>
          </a:p>
          <a:p>
            <a:pPr lvl="1"/>
            <a:r>
              <a:rPr lang="en-US" dirty="0" smtClean="0"/>
              <a:t>Connect CLB Input to each channel</a:t>
            </a:r>
          </a:p>
          <a:p>
            <a:r>
              <a:rPr lang="en-US" dirty="0" smtClean="0"/>
              <a:t>Code needs to be written to:</a:t>
            </a:r>
          </a:p>
          <a:p>
            <a:pPr lvl="1"/>
            <a:r>
              <a:rPr lang="en-US" dirty="0" smtClean="0"/>
              <a:t>Create and place I/O Blocks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1570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MCL Code</a:t>
            </a:r>
          </a:p>
          <a:p>
            <a:pPr lvl="1"/>
            <a:r>
              <a:rPr lang="en-US" dirty="0" err="1" smtClean="0"/>
              <a:t>Demux</a:t>
            </a:r>
            <a:r>
              <a:rPr lang="en-US" dirty="0" smtClean="0"/>
              <a:t> function for connecting signal to multiple signals</a:t>
            </a:r>
          </a:p>
          <a:p>
            <a:pPr lvl="1"/>
            <a:r>
              <a:rPr lang="en-US" dirty="0" smtClean="0"/>
              <a:t>If/else structure</a:t>
            </a:r>
          </a:p>
          <a:p>
            <a:pPr lvl="1"/>
            <a:r>
              <a:rPr lang="en-US" dirty="0" smtClean="0"/>
              <a:t>Wire Directives (making sure vertical wires are vertical, etc.)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4039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(Immediate) 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I/O Blocks</a:t>
            </a:r>
          </a:p>
          <a:p>
            <a:endParaRPr lang="en-US" dirty="0" smtClean="0"/>
          </a:p>
          <a:p>
            <a:r>
              <a:rPr lang="en-US" dirty="0" smtClean="0"/>
              <a:t>Debug Code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2531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MCL </a:t>
            </a:r>
            <a:r>
              <a:rPr lang="en-US" dirty="0" smtClean="0"/>
              <a:t>Code</a:t>
            </a:r>
          </a:p>
          <a:p>
            <a:endParaRPr lang="en-US" dirty="0"/>
          </a:p>
          <a:p>
            <a:r>
              <a:rPr lang="en-US" dirty="0"/>
              <a:t>Other MC Outputs </a:t>
            </a:r>
            <a:endParaRPr lang="en-US" dirty="0" smtClean="0"/>
          </a:p>
          <a:p>
            <a:pPr lvl="1"/>
            <a:r>
              <a:rPr lang="en-US" dirty="0" smtClean="0"/>
              <a:t>Layout </a:t>
            </a:r>
            <a:r>
              <a:rPr lang="en-US" dirty="0"/>
              <a:t>file, Report Files, etc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r>
              <a:rPr lang="en-US" dirty="0"/>
              <a:t>VHDL Code (Output of Module Compiler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/>
              <a:t>Schematic </a:t>
            </a:r>
            <a:r>
              <a:rPr lang="en-US" dirty="0" smtClean="0"/>
              <a:t>View</a:t>
            </a:r>
          </a:p>
          <a:p>
            <a:endParaRPr lang="en-US" dirty="0"/>
          </a:p>
          <a:p>
            <a:r>
              <a:rPr lang="en-US" dirty="0"/>
              <a:t>Layout </a:t>
            </a:r>
            <a:r>
              <a:rPr lang="en-US" dirty="0" smtClean="0"/>
              <a:t>(?)</a:t>
            </a:r>
          </a:p>
          <a:p>
            <a:endParaRPr lang="en-US" dirty="0"/>
          </a:p>
          <a:p>
            <a:r>
              <a:rPr lang="en-US" dirty="0"/>
              <a:t>Analysis of MC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0653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761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Architectures</a:t>
            </a:r>
          </a:p>
          <a:p>
            <a:pPr lvl="1"/>
            <a:r>
              <a:rPr lang="en-US" dirty="0" smtClean="0"/>
              <a:t>FPGA</a:t>
            </a:r>
          </a:p>
          <a:p>
            <a:pPr lvl="1"/>
            <a:r>
              <a:rPr lang="en-US" dirty="0" smtClean="0"/>
              <a:t>Look-Up Table (LUT)</a:t>
            </a:r>
          </a:p>
          <a:p>
            <a:pPr lvl="1"/>
            <a:r>
              <a:rPr lang="en-US" dirty="0" smtClean="0"/>
              <a:t>Configurable Logic Block (CLB)</a:t>
            </a:r>
          </a:p>
          <a:p>
            <a:pPr lvl="1"/>
            <a:r>
              <a:rPr lang="en-US" dirty="0"/>
              <a:t>Switch </a:t>
            </a:r>
            <a:r>
              <a:rPr lang="en-US" dirty="0" smtClean="0"/>
              <a:t>Box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Using Module Compiler</a:t>
            </a:r>
          </a:p>
          <a:p>
            <a:pPr lvl="1"/>
            <a:r>
              <a:rPr lang="en-US" dirty="0" smtClean="0"/>
              <a:t>Approach</a:t>
            </a:r>
          </a:p>
          <a:p>
            <a:pPr lvl="1"/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4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 - FPGA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099989" y="1518903"/>
            <a:ext cx="5688176" cy="4683000"/>
            <a:chOff x="2099989" y="1350743"/>
            <a:chExt cx="5688176" cy="4683000"/>
          </a:xfrm>
        </p:grpSpPr>
        <p:pic>
          <p:nvPicPr>
            <p:cNvPr id="1026" name="Picture 2" descr="http://www.pldworld.com/html/technote/pldesignline/bobz-01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9989" y="1350743"/>
              <a:ext cx="5688176" cy="44367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2099989" y="5787522"/>
              <a:ext cx="5688176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/>
                <a:t>http://chipdesignmag.com/images/articles/16/zeidman_figure2.gif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9456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44380"/>
            <a:ext cx="7239000" cy="1143000"/>
          </a:xfrm>
        </p:spPr>
        <p:txBody>
          <a:bodyPr/>
          <a:lstStyle/>
          <a:p>
            <a:r>
              <a:rPr lang="en-US" dirty="0" smtClean="0"/>
              <a:t>Architecture - LUTs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277" y="1886156"/>
            <a:ext cx="8046218" cy="3757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5830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9267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44380"/>
            <a:ext cx="7239000" cy="1143000"/>
          </a:xfrm>
        </p:spPr>
        <p:txBody>
          <a:bodyPr/>
          <a:lstStyle/>
          <a:p>
            <a:r>
              <a:rPr lang="en-US" dirty="0" smtClean="0"/>
              <a:t>Architecture – CLB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066800" y="1826344"/>
            <a:ext cx="7620000" cy="2680351"/>
            <a:chOff x="1066800" y="1980214"/>
            <a:chExt cx="7620000" cy="268035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1980214"/>
              <a:ext cx="7620000" cy="2428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3305505" y="4414344"/>
              <a:ext cx="3484180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dirty="0"/>
                <a:t>http://www.eecg.utoronto.ca/vpr/images/pl_ble_internals.jpg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184838" y="4939864"/>
            <a:ext cx="53839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For the purposes of this project, </a:t>
            </a:r>
          </a:p>
          <a:p>
            <a:r>
              <a:rPr lang="en-US" sz="2800" dirty="0" smtClean="0"/>
              <a:t>1 BLE = 1 CLB (no clustering)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49353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9267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4438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Architecture – Connectivity to Interconnect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128507" y="2282055"/>
            <a:ext cx="5722719" cy="3162302"/>
            <a:chOff x="2075957" y="2197975"/>
            <a:chExt cx="5386388" cy="2739095"/>
          </a:xfrm>
        </p:grpSpPr>
        <p:sp>
          <p:nvSpPr>
            <p:cNvPr id="3" name="Rectangle 2"/>
            <p:cNvSpPr/>
            <p:nvPr/>
          </p:nvSpPr>
          <p:spPr>
            <a:xfrm>
              <a:off x="2075957" y="4690849"/>
              <a:ext cx="5386388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/>
                <a:t>http://www.eecg.toronto.edu/~vaughn/challenge/Fc.gif</a:t>
              </a:r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5957" y="2197975"/>
              <a:ext cx="5386388" cy="24928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6631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 – Switch Matrix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768529" y="1670104"/>
            <a:ext cx="6290546" cy="4335785"/>
            <a:chOff x="1768529" y="1670104"/>
            <a:chExt cx="6290546" cy="433578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8529" y="1670104"/>
              <a:ext cx="6290546" cy="4089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3086397" y="5759668"/>
              <a:ext cx="3654809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/>
                <a:t>http://www.eecg.toronto.edu/~vaughn/challenge/switch_box.gif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4913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100 CLBs</a:t>
            </a:r>
          </a:p>
          <a:p>
            <a:pPr lvl="1"/>
            <a:r>
              <a:rPr lang="en-US" dirty="0" smtClean="0"/>
              <a:t>10 x 10 Array</a:t>
            </a:r>
          </a:p>
          <a:p>
            <a:pPr lvl="1"/>
            <a:endParaRPr lang="en-US" dirty="0"/>
          </a:p>
          <a:p>
            <a:r>
              <a:rPr lang="en-US" dirty="0" smtClean="0"/>
              <a:t>4-Input LUTs</a:t>
            </a:r>
          </a:p>
          <a:p>
            <a:endParaRPr lang="en-US" dirty="0"/>
          </a:p>
          <a:p>
            <a:r>
              <a:rPr lang="en-US" dirty="0" smtClean="0"/>
              <a:t>No Clustering</a:t>
            </a:r>
          </a:p>
          <a:p>
            <a:endParaRPr lang="en-US" dirty="0" smtClean="0"/>
          </a:p>
          <a:p>
            <a:r>
              <a:rPr lang="en-US" dirty="0" smtClean="0"/>
              <a:t>Channel Width – 4</a:t>
            </a:r>
          </a:p>
          <a:p>
            <a:endParaRPr lang="en-US" dirty="0"/>
          </a:p>
          <a:p>
            <a:r>
              <a:rPr lang="en-US" dirty="0" smtClean="0"/>
              <a:t>Reconfigurable Switch – Mux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44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Mini-Example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611" y="1408387"/>
            <a:ext cx="4941997" cy="4941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8550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5131</TotalTime>
  <Words>740</Words>
  <Application>Microsoft Office PowerPoint</Application>
  <PresentationFormat>On-screen Show (4:3)</PresentationFormat>
  <Paragraphs>332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Thermal</vt:lpstr>
      <vt:lpstr>Using Module Compiler to build FPGA Structures</vt:lpstr>
      <vt:lpstr>Outline</vt:lpstr>
      <vt:lpstr>Architecture - FPGA</vt:lpstr>
      <vt:lpstr>Architecture - LUTs</vt:lpstr>
      <vt:lpstr>Architecture – CLB</vt:lpstr>
      <vt:lpstr>Architecture – Connectivity to Interconnect</vt:lpstr>
      <vt:lpstr>Architecture – Switch Matrix</vt:lpstr>
      <vt:lpstr>Project Architecture</vt:lpstr>
      <vt:lpstr>Mini-Example</vt:lpstr>
      <vt:lpstr>Approach </vt:lpstr>
      <vt:lpstr>Acronyms</vt:lpstr>
      <vt:lpstr>Relative Placement for FPGA</vt:lpstr>
      <vt:lpstr>Relative Placement for FPGA</vt:lpstr>
      <vt:lpstr>Approach</vt:lpstr>
      <vt:lpstr>Possible Issues</vt:lpstr>
      <vt:lpstr>(Immediate) Future Work</vt:lpstr>
      <vt:lpstr>Deliverables</vt:lpstr>
      <vt:lpstr>Questions?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yas5b</dc:creator>
  <cp:lastModifiedBy>oaa4bj</cp:lastModifiedBy>
  <cp:revision>127</cp:revision>
  <cp:lastPrinted>2011-09-12T21:41:37Z</cp:lastPrinted>
  <dcterms:created xsi:type="dcterms:W3CDTF">2011-09-07T13:46:59Z</dcterms:created>
  <dcterms:modified xsi:type="dcterms:W3CDTF">2012-08-16T15:10:57Z</dcterms:modified>
</cp:coreProperties>
</file>